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93" r:id="rId3"/>
    <p:sldId id="294" r:id="rId4"/>
    <p:sldId id="258" r:id="rId5"/>
    <p:sldId id="283" r:id="rId6"/>
    <p:sldId id="284" r:id="rId7"/>
    <p:sldId id="285" r:id="rId8"/>
    <p:sldId id="291" r:id="rId9"/>
    <p:sldId id="286" r:id="rId10"/>
    <p:sldId id="292"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varScale="1">
        <p:scale>
          <a:sx n="69" d="100"/>
          <a:sy n="69" d="100"/>
        </p:scale>
        <p:origin x="-143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46A3AD-63B4-4C4F-BDE3-EEB41AE4E5A5}" type="datetimeFigureOut">
              <a:rPr lang="en-ID" smtClean="0"/>
              <a:t>13/10/2023</a:t>
            </a:fld>
            <a:endParaRPr lang="en-ID"/>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EFD182-D5D4-4856-9F1D-64A5CAC22069}" type="slidenum">
              <a:rPr lang="en-ID" smtClean="0"/>
              <a:t>‹#›</a:t>
            </a:fld>
            <a:endParaRPr lang="en-ID"/>
          </a:p>
        </p:txBody>
      </p:sp>
    </p:spTree>
    <p:extLst>
      <p:ext uri="{BB962C8B-B14F-4D97-AF65-F5344CB8AC3E}">
        <p14:creationId xmlns:p14="http://schemas.microsoft.com/office/powerpoint/2010/main" val="3617537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51EFD182-D5D4-4856-9F1D-64A5CAC22069}" type="slidenum">
              <a:rPr lang="en-ID" smtClean="0"/>
              <a:t>1</a:t>
            </a:fld>
            <a:endParaRPr lang="en-ID"/>
          </a:p>
        </p:txBody>
      </p:sp>
    </p:spTree>
    <p:extLst>
      <p:ext uri="{BB962C8B-B14F-4D97-AF65-F5344CB8AC3E}">
        <p14:creationId xmlns:p14="http://schemas.microsoft.com/office/powerpoint/2010/main" val="1816121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FD182-D5D4-4856-9F1D-64A5CAC22069}" type="slidenum">
              <a:rPr lang="en-ID" smtClean="0"/>
              <a:t>2</a:t>
            </a:fld>
            <a:endParaRPr lang="en-ID"/>
          </a:p>
        </p:txBody>
      </p:sp>
    </p:spTree>
    <p:extLst>
      <p:ext uri="{BB962C8B-B14F-4D97-AF65-F5344CB8AC3E}">
        <p14:creationId xmlns:p14="http://schemas.microsoft.com/office/powerpoint/2010/main" val="3146725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51EFD182-D5D4-4856-9F1D-64A5CAC22069}" type="slidenum">
              <a:rPr lang="en-ID" smtClean="0"/>
              <a:t>6</a:t>
            </a:fld>
            <a:endParaRPr lang="en-ID"/>
          </a:p>
        </p:txBody>
      </p:sp>
    </p:spTree>
    <p:extLst>
      <p:ext uri="{BB962C8B-B14F-4D97-AF65-F5344CB8AC3E}">
        <p14:creationId xmlns:p14="http://schemas.microsoft.com/office/powerpoint/2010/main" val="2961109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51EFD182-D5D4-4856-9F1D-64A5CAC22069}" type="slidenum">
              <a:rPr lang="en-ID" smtClean="0"/>
              <a:t>7</a:t>
            </a:fld>
            <a:endParaRPr lang="en-ID"/>
          </a:p>
        </p:txBody>
      </p:sp>
    </p:spTree>
    <p:extLst>
      <p:ext uri="{BB962C8B-B14F-4D97-AF65-F5344CB8AC3E}">
        <p14:creationId xmlns:p14="http://schemas.microsoft.com/office/powerpoint/2010/main" val="36199417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51EFD182-D5D4-4856-9F1D-64A5CAC22069}" type="slidenum">
              <a:rPr lang="en-ID" smtClean="0"/>
              <a:t>9</a:t>
            </a:fld>
            <a:endParaRPr lang="en-ID"/>
          </a:p>
        </p:txBody>
      </p:sp>
    </p:spTree>
    <p:extLst>
      <p:ext uri="{BB962C8B-B14F-4D97-AF65-F5344CB8AC3E}">
        <p14:creationId xmlns:p14="http://schemas.microsoft.com/office/powerpoint/2010/main" val="3375679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3ADD31D0-D935-4107-8027-4997F9C05BC2}" type="datetimeFigureOut">
              <a:rPr lang="id-ID" smtClean="0"/>
              <a:t>13/10/2023</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A8AAA367-790D-438C-9736-915D044EE354}"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DD31D0-D935-4107-8027-4997F9C05BC2}" type="datetimeFigureOut">
              <a:rPr lang="id-ID" smtClean="0"/>
              <a:t>13/10/2023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8AAA367-790D-438C-9736-915D044EE354}"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DD31D0-D935-4107-8027-4997F9C05BC2}" type="datetimeFigureOut">
              <a:rPr lang="id-ID" smtClean="0"/>
              <a:t>13/10/2023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8AAA367-790D-438C-9736-915D044EE354}"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DD31D0-D935-4107-8027-4997F9C05BC2}" type="datetimeFigureOut">
              <a:rPr lang="id-ID" smtClean="0"/>
              <a:t>13/10/2023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8AAA367-790D-438C-9736-915D044EE354}"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ADD31D0-D935-4107-8027-4997F9C05BC2}" type="datetimeFigureOut">
              <a:rPr lang="id-ID" smtClean="0"/>
              <a:t>13/10/2023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8AAA367-790D-438C-9736-915D044EE354}"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ADD31D0-D935-4107-8027-4997F9C05BC2}" type="datetimeFigureOut">
              <a:rPr lang="id-ID" smtClean="0"/>
              <a:t>13/10/2023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8AAA367-790D-438C-9736-915D044EE354}"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ADD31D0-D935-4107-8027-4997F9C05BC2}" type="datetimeFigureOut">
              <a:rPr lang="id-ID" smtClean="0"/>
              <a:t>13/10/2023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A8AAA367-790D-438C-9736-915D044EE354}"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3ADD31D0-D935-4107-8027-4997F9C05BC2}" type="datetimeFigureOut">
              <a:rPr lang="id-ID" smtClean="0"/>
              <a:t>13/10/2023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A8AAA367-790D-438C-9736-915D044EE354}"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D31D0-D935-4107-8027-4997F9C05BC2}" type="datetimeFigureOut">
              <a:rPr lang="id-ID" smtClean="0"/>
              <a:t>13/10/2023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A8AAA367-790D-438C-9736-915D044EE354}"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ADD31D0-D935-4107-8027-4997F9C05BC2}" type="datetimeFigureOut">
              <a:rPr lang="id-ID" smtClean="0"/>
              <a:t>13/10/2023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8AAA367-790D-438C-9736-915D044EE354}"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ADD31D0-D935-4107-8027-4997F9C05BC2}" type="datetimeFigureOut">
              <a:rPr lang="id-ID" smtClean="0"/>
              <a:t>13/10/2023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A8AAA367-790D-438C-9736-915D044EE354}" type="slidenum">
              <a:rPr lang="id-ID" smtClean="0"/>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ADD31D0-D935-4107-8027-4997F9C05BC2}" type="datetimeFigureOut">
              <a:rPr lang="id-ID" smtClean="0"/>
              <a:t>13/10/2023</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8AAA367-790D-438C-9736-915D044EE354}" type="slidenum">
              <a:rPr lang="id-ID" smtClean="0"/>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0"/>
            <a:ext cx="7772400" cy="5286375"/>
          </a:xfrm>
        </p:spPr>
        <p:txBody>
          <a:bodyPr>
            <a:normAutofit/>
          </a:bodyPr>
          <a:lstStyle/>
          <a:p>
            <a:pPr algn="ctr"/>
            <a:r>
              <a:rPr lang="en-US" smtClean="0"/>
              <a:t>Politik Hukum</a:t>
            </a:r>
            <a:r>
              <a:rPr lang="id-ID"/>
              <a:t/>
            </a:r>
            <a:br>
              <a:rPr lang="id-ID"/>
            </a:br>
            <a:r>
              <a:rPr lang="en-US" sz="2800" b="1" smtClean="0"/>
              <a:t>Tujuan Politik Hukum</a:t>
            </a:r>
            <a:r>
              <a:rPr lang="en-US" sz="2800" b="1" smtClean="0"/>
              <a:t/>
            </a:r>
            <a:br>
              <a:rPr lang="en-US" sz="2800" b="1" smtClean="0"/>
            </a:br>
            <a:r>
              <a:rPr lang="id-ID"/>
              <a:t/>
            </a:r>
            <a:br>
              <a:rPr lang="id-ID"/>
            </a:br>
            <a:r>
              <a:rPr lang="id-ID" sz="2000"/>
              <a:t>D</a:t>
            </a:r>
            <a:r>
              <a:rPr lang="en-US" sz="2000"/>
              <a:t>isusun Oleh :</a:t>
            </a:r>
            <a:r>
              <a:rPr lang="id-ID" sz="2000"/>
              <a:t/>
            </a:r>
            <a:br>
              <a:rPr lang="id-ID" sz="2000"/>
            </a:br>
            <a:r>
              <a:rPr lang="id-ID" sz="2000"/>
              <a:t/>
            </a:r>
            <a:br>
              <a:rPr lang="id-ID" sz="2000"/>
            </a:br>
            <a:r>
              <a:rPr lang="id-ID" sz="3200"/>
              <a:t>Dr.</a:t>
            </a:r>
            <a:r>
              <a:rPr lang="en-US" sz="3200"/>
              <a:t> </a:t>
            </a:r>
            <a:r>
              <a:rPr lang="en-US" sz="3200" smtClean="0"/>
              <a:t>Taufik Siregar</a:t>
            </a:r>
            <a:r>
              <a:rPr lang="en-US" sz="3200" smtClean="0"/>
              <a:t>, </a:t>
            </a:r>
            <a:r>
              <a:rPr lang="en-US" sz="3200"/>
              <a:t>SH, </a:t>
            </a:r>
            <a:r>
              <a:rPr lang="en-US" sz="3200" smtClean="0"/>
              <a:t>M.Hum</a:t>
            </a:r>
            <a:r>
              <a:rPr lang="id-ID" sz="2000"/>
              <a:t/>
            </a:r>
            <a:br>
              <a:rPr lang="id-ID" sz="2000"/>
            </a:br>
            <a:r>
              <a:rPr lang="id-ID" sz="2000"/>
              <a:t/>
            </a:r>
            <a:br>
              <a:rPr lang="id-ID" sz="2000"/>
            </a:br>
            <a:endParaRPr lang="id-ID"/>
          </a:p>
        </p:txBody>
      </p:sp>
      <p:pic>
        <p:nvPicPr>
          <p:cNvPr id="4" name="Picture 3">
            <a:extLst>
              <a:ext uri="{FF2B5EF4-FFF2-40B4-BE49-F238E27FC236}">
                <a16:creationId xmlns:a16="http://schemas.microsoft.com/office/drawing/2014/main" xmlns="" id="{ACA58B68-52D2-4D90-B639-5F8790077A4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61209" y="4869160"/>
            <a:ext cx="1821582" cy="182158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2ED44BC-C847-4DDF-A29E-161C70388625}"/>
              </a:ext>
            </a:extLst>
          </p:cNvPr>
          <p:cNvSpPr>
            <a:spLocks noGrp="1"/>
          </p:cNvSpPr>
          <p:nvPr>
            <p:ph idx="1"/>
          </p:nvPr>
        </p:nvSpPr>
        <p:spPr/>
        <p:txBody>
          <a:bodyPr>
            <a:normAutofit/>
          </a:bodyPr>
          <a:lstStyle/>
          <a:p>
            <a:pPr marL="0" indent="0" algn="ctr">
              <a:buNone/>
            </a:pPr>
            <a:endParaRPr lang="en-US" sz="5400"/>
          </a:p>
          <a:p>
            <a:pPr marL="0" indent="0" algn="ctr">
              <a:buNone/>
            </a:pPr>
            <a:r>
              <a:rPr lang="en-US" sz="5400"/>
              <a:t>Terimakasih</a:t>
            </a:r>
            <a:endParaRPr lang="en-ID" sz="5400"/>
          </a:p>
        </p:txBody>
      </p:sp>
    </p:spTree>
    <p:extLst>
      <p:ext uri="{BB962C8B-B14F-4D97-AF65-F5344CB8AC3E}">
        <p14:creationId xmlns:p14="http://schemas.microsoft.com/office/powerpoint/2010/main" val="3285603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B5A3600-4F6F-422C-B1CA-1160CD6F69C8}"/>
              </a:ext>
            </a:extLst>
          </p:cNvPr>
          <p:cNvSpPr>
            <a:spLocks noGrp="1"/>
          </p:cNvSpPr>
          <p:nvPr>
            <p:ph idx="1"/>
          </p:nvPr>
        </p:nvSpPr>
        <p:spPr>
          <a:xfrm>
            <a:off x="457200" y="908720"/>
            <a:ext cx="8229600" cy="5415880"/>
          </a:xfrm>
        </p:spPr>
        <p:txBody>
          <a:bodyPr>
            <a:normAutofit fontScale="92500" lnSpcReduction="20000"/>
          </a:bodyPr>
          <a:lstStyle/>
          <a:p>
            <a:pPr marL="0" indent="0" algn="just">
              <a:buNone/>
            </a:pPr>
            <a:endParaRPr lang="en-US" sz="3600" smtClean="0"/>
          </a:p>
          <a:p>
            <a:pPr marL="0" indent="0" algn="just">
              <a:buNone/>
            </a:pPr>
            <a:r>
              <a:rPr lang="en-US" sz="3600"/>
              <a:t>Politik dan hukum adalah dasar dari politik hukum dengan ketentuan bahwa pelaksanaan pengembangan politik hukum tidak bisa dipisahkan dengan pelaksanaan pengembangan politik secara keseluruhan. Atau dapat dikatakan, prinsip dasar yang dipergunakan sebagai ketentuan pengembangan politik akan juga berlaku bagi pelaksanaan politik hukum yang diwujudkan melalui peraturan perundang-undangan</a:t>
            </a:r>
            <a:r>
              <a:rPr lang="en-US" sz="3600" smtClean="0"/>
              <a:t>.</a:t>
            </a:r>
            <a:endParaRPr lang="en-ID" sz="3600"/>
          </a:p>
        </p:txBody>
      </p:sp>
    </p:spTree>
    <p:extLst>
      <p:ext uri="{BB962C8B-B14F-4D97-AF65-F5344CB8AC3E}">
        <p14:creationId xmlns:p14="http://schemas.microsoft.com/office/powerpoint/2010/main" val="2947708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2F5835F-9A50-4D89-8DD0-4FFD4D43A0F9}"/>
              </a:ext>
            </a:extLst>
          </p:cNvPr>
          <p:cNvSpPr>
            <a:spLocks noGrp="1"/>
          </p:cNvSpPr>
          <p:nvPr>
            <p:ph idx="1"/>
          </p:nvPr>
        </p:nvSpPr>
        <p:spPr>
          <a:xfrm>
            <a:off x="457200" y="1268760"/>
            <a:ext cx="8229600" cy="5055840"/>
          </a:xfrm>
        </p:spPr>
        <p:txBody>
          <a:bodyPr>
            <a:normAutofit/>
          </a:bodyPr>
          <a:lstStyle/>
          <a:p>
            <a:pPr marL="0" indent="0" algn="just">
              <a:buNone/>
            </a:pPr>
            <a:r>
              <a:rPr lang="en-US" sz="3600" smtClean="0"/>
              <a:t>Soedarto politik </a:t>
            </a:r>
            <a:r>
              <a:rPr lang="en-US" sz="3600"/>
              <a:t>hukum adalah kebijakan dari negara melalui badan-badan negara yang berwenang untuk </a:t>
            </a:r>
            <a:r>
              <a:rPr lang="en-US" sz="3600"/>
              <a:t>menetapkan </a:t>
            </a:r>
            <a:r>
              <a:rPr lang="en-US" sz="3600" smtClean="0"/>
              <a:t>peraturan-peraturan </a:t>
            </a:r>
            <a:r>
              <a:rPr lang="en-US" sz="3600"/>
              <a:t>yang dikehendaki, yang diperkirakan akan digunakan untuk nengekspresikan apa yang terkandung dalam masyarakat dan untuk mencapai apa </a:t>
            </a:r>
            <a:r>
              <a:rPr lang="en-US" sz="3600"/>
              <a:t>yang </a:t>
            </a:r>
            <a:r>
              <a:rPr lang="en-US" sz="3600" smtClean="0"/>
              <a:t>dicita-citakan</a:t>
            </a:r>
            <a:r>
              <a:rPr lang="en-US" sz="3600" smtClean="0"/>
              <a:t>.</a:t>
            </a:r>
            <a:endParaRPr lang="en-ID" sz="3600"/>
          </a:p>
        </p:txBody>
      </p:sp>
    </p:spTree>
    <p:extLst>
      <p:ext uri="{BB962C8B-B14F-4D97-AF65-F5344CB8AC3E}">
        <p14:creationId xmlns:p14="http://schemas.microsoft.com/office/powerpoint/2010/main" val="3250126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112568"/>
          </a:xfrm>
        </p:spPr>
        <p:txBody>
          <a:bodyPr>
            <a:noAutofit/>
          </a:bodyPr>
          <a:lstStyle/>
          <a:p>
            <a:pPr marL="0" indent="0" algn="just">
              <a:buNone/>
            </a:pPr>
            <a:r>
              <a:rPr lang="en-US" sz="4000"/>
              <a:t>Apabila peraturan perundang-undangan yang telah dibuat tidak diiringi dengan perkembangan masyarakat, akibatnya nilai-nilai yang merupakan tujuan yang akan dicapai dari masyarakat tidak terpenuhi dan berpengaruh pada penegakan hukum itu sendiri</a:t>
            </a:r>
            <a:r>
              <a:rPr lang="en-US" sz="4400" smtClean="0">
                <a:solidFill>
                  <a:srgbClr val="000000"/>
                </a:solidFill>
                <a:latin typeface="Times New Roman" panose="02020603050405020304" pitchFamily="18" charset="0"/>
                <a:cs typeface="Times New Roman" panose="02020603050405020304" pitchFamily="18" charset="0"/>
              </a:rPr>
              <a:t>.</a:t>
            </a:r>
            <a:endParaRPr lang="en-ID" sz="4400">
              <a:solidFill>
                <a:srgbClr val="000000"/>
              </a:solidFill>
              <a:latin typeface="Times New Roman" panose="02020603050405020304" pitchFamily="18" charset="0"/>
              <a:cs typeface="Times New Roman" panose="02020603050405020304" pitchFamily="18" charset="0"/>
            </a:endParaRPr>
          </a:p>
          <a:p>
            <a:pPr marL="0" indent="0" algn="just">
              <a:buNone/>
            </a:pPr>
            <a:endParaRPr lang="en-ID" sz="4400" b="0" i="0">
              <a:solidFill>
                <a:srgbClr val="000000"/>
              </a:solidFill>
              <a:effectLst/>
              <a:latin typeface="Times New Roman" panose="02020603050405020304" pitchFamily="18" charset="0"/>
              <a:cs typeface="Times New Roman" panose="02020603050405020304" pitchFamily="18" charset="0"/>
            </a:endParaRPr>
          </a:p>
          <a:p>
            <a:pPr>
              <a:buNone/>
            </a:pPr>
            <a:endParaRPr lang="id-ID" sz="4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328592"/>
          </a:xfrm>
        </p:spPr>
        <p:txBody>
          <a:bodyPr>
            <a:normAutofit lnSpcReduction="10000"/>
          </a:bodyPr>
          <a:lstStyle/>
          <a:p>
            <a:pPr marL="0" indent="0" algn="just">
              <a:buNone/>
            </a:pPr>
            <a:r>
              <a:rPr lang="en-US" sz="4000"/>
              <a:t>Peraturan perundang-undangan yang dibuat untuk berperan dalam tujuan negara, apabila dikaitkan dengan susunan masyarakat dan nilai-nilai dimulai dengan pilihan-pilihan mengenai nilai-nilai apa yang harus diwujudkan oleh hukum, pilihan nilai-nilai sangat ditentukan oleh politik hukum yang berkuasa</a:t>
            </a:r>
            <a:r>
              <a:rPr lang="en-US" sz="4000" smtClean="0"/>
              <a:t>.</a:t>
            </a:r>
            <a:endParaRPr lang="en-ID" sz="4000"/>
          </a:p>
          <a:p>
            <a:pPr marL="0" indent="0" algn="just">
              <a:buNone/>
            </a:pPr>
            <a:endParaRPr lang="en-ID" sz="4000">
              <a:solidFill>
                <a:srgbClr val="000000"/>
              </a:solidFill>
              <a:latin typeface="Times New Roman" panose="02020603050405020304" pitchFamily="18" charset="0"/>
              <a:cs typeface="Times New Roman" panose="02020603050405020304" pitchFamily="18" charset="0"/>
            </a:endParaRPr>
          </a:p>
          <a:p>
            <a:pPr marL="0" indent="0" algn="just">
              <a:buNone/>
            </a:pPr>
            <a:endParaRPr lang="en-ID" sz="2800">
              <a:solidFill>
                <a:srgbClr val="000000"/>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endParaRPr lang="en-ID" sz="2400">
              <a:solidFill>
                <a:srgbClr val="000000"/>
              </a:solidFill>
              <a:latin typeface="Times New Roman" panose="02020603050405020304" pitchFamily="18" charset="0"/>
              <a:cs typeface="Times New Roman" panose="02020603050405020304" pitchFamily="18" charset="0"/>
            </a:endParaRPr>
          </a:p>
          <a:p>
            <a:pPr marL="0" indent="0" algn="just">
              <a:buNone/>
            </a:pPr>
            <a:endParaRPr lang="en-ID" sz="2800" b="0" i="0">
              <a:solidFill>
                <a:srgbClr val="000000"/>
              </a:solidFill>
              <a:effectLst/>
              <a:latin typeface="Times New Roman" panose="02020603050405020304" pitchFamily="18" charset="0"/>
              <a:cs typeface="Times New Roman" panose="02020603050405020304" pitchFamily="18" charset="0"/>
            </a:endParaRPr>
          </a:p>
          <a:p>
            <a:pPr>
              <a:buNone/>
            </a:pPr>
            <a:endParaRPr lang="id-ID"/>
          </a:p>
        </p:txBody>
      </p:sp>
    </p:spTree>
    <p:extLst>
      <p:ext uri="{BB962C8B-B14F-4D97-AF65-F5344CB8AC3E}">
        <p14:creationId xmlns:p14="http://schemas.microsoft.com/office/powerpoint/2010/main" val="2349875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052736"/>
            <a:ext cx="8229600" cy="5112568"/>
          </a:xfrm>
        </p:spPr>
        <p:txBody>
          <a:bodyPr>
            <a:normAutofit fontScale="92500" lnSpcReduction="20000"/>
          </a:bodyPr>
          <a:lstStyle/>
          <a:p>
            <a:pPr marL="0" indent="0" algn="just">
              <a:buNone/>
            </a:pPr>
            <a:r>
              <a:rPr lang="en-US" sz="4000"/>
              <a:t>Pembentukan peraturan perundang-undangan dilihat dari peranan dan fungsinya merupakan suatu kebutuhan bagi masyarakat dikarenakan hukum itu sendiri merupakan elemen-elemen penting bagi perkembangan politik dan kebijaksanaan ekonomi, sosial dan budaya dari pemerintah yang mendasari dan mengartikan tindakan-tindakan dari hukum</a:t>
            </a:r>
            <a:r>
              <a:rPr lang="en-US" sz="4000" smtClean="0">
                <a:solidFill>
                  <a:srgbClr val="000000"/>
                </a:solidFill>
                <a:latin typeface="Times New Roman" panose="02020603050405020304" pitchFamily="18" charset="0"/>
                <a:cs typeface="Times New Roman" panose="02020603050405020304" pitchFamily="18" charset="0"/>
              </a:rPr>
              <a:t>.</a:t>
            </a:r>
            <a:endParaRPr lang="en-ID" sz="4000">
              <a:solidFill>
                <a:srgbClr val="000000"/>
              </a:solidFill>
              <a:latin typeface="Times New Roman" panose="02020603050405020304" pitchFamily="18" charset="0"/>
              <a:cs typeface="Times New Roman" panose="02020603050405020304" pitchFamily="18" charset="0"/>
            </a:endParaRPr>
          </a:p>
          <a:p>
            <a:pPr marL="0" indent="0" algn="just">
              <a:buNone/>
            </a:pPr>
            <a:endParaRPr lang="en-ID" sz="3400" b="0" i="0">
              <a:solidFill>
                <a:srgbClr val="000000"/>
              </a:solidFill>
              <a:effectLst/>
              <a:latin typeface="Times New Roman" panose="02020603050405020304" pitchFamily="18" charset="0"/>
              <a:cs typeface="Times New Roman" panose="02020603050405020304" pitchFamily="18" charset="0"/>
            </a:endParaRPr>
          </a:p>
          <a:p>
            <a:pPr>
              <a:buNone/>
            </a:pPr>
            <a:endParaRPr lang="id-ID"/>
          </a:p>
        </p:txBody>
      </p:sp>
    </p:spTree>
    <p:extLst>
      <p:ext uri="{BB962C8B-B14F-4D97-AF65-F5344CB8AC3E}">
        <p14:creationId xmlns:p14="http://schemas.microsoft.com/office/powerpoint/2010/main" val="2677365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616624"/>
          </a:xfrm>
        </p:spPr>
        <p:txBody>
          <a:bodyPr>
            <a:normAutofit fontScale="62500" lnSpcReduction="20000"/>
          </a:bodyPr>
          <a:lstStyle/>
          <a:p>
            <a:pPr marL="0" indent="0" algn="just">
              <a:buNone/>
            </a:pPr>
            <a:r>
              <a:rPr lang="en-US" sz="4600"/>
              <a:t>Dari pengertian politik hukum menurut para ahli hukum di atas, maka dapat disimpulkan bahwa yang dimaksudkan dengan politik hukum adalah serangkaian konsep, asas, kebijakan dasar, dan pernyataan kehendak penguasa negara yang mengandung politik pembentukan hukum, politik penentuan hukum, dan politik penerapan, serta penegakan hukum, menyangkut fungsi lembaga dan pembinaan para penegak hukum untuk menentukan arah, bentuk, maupun isi hukum yang akan dibentuk, hukum yang berlaku di wilayahnya dan mengenai arah perkembangan hukum yang dibangun serta untuk mencapai tujuan negara</a:t>
            </a:r>
            <a:r>
              <a:rPr lang="en-US" sz="4600" smtClean="0">
                <a:solidFill>
                  <a:srgbClr val="000000"/>
                </a:solidFill>
                <a:latin typeface="Times New Roman" panose="02020603050405020304" pitchFamily="18" charset="0"/>
                <a:cs typeface="Times New Roman" panose="02020603050405020304" pitchFamily="18" charset="0"/>
              </a:rPr>
              <a:t>.</a:t>
            </a:r>
            <a:endParaRPr lang="en-ID" sz="4600" b="0" i="0">
              <a:solidFill>
                <a:srgbClr val="000000"/>
              </a:solidFill>
              <a:effectLst/>
              <a:latin typeface="Times New Roman" panose="02020603050405020304" pitchFamily="18" charset="0"/>
              <a:cs typeface="Times New Roman" panose="02020603050405020304" pitchFamily="18" charset="0"/>
            </a:endParaRPr>
          </a:p>
          <a:p>
            <a:pPr>
              <a:buNone/>
            </a:pPr>
            <a:endParaRPr lang="id-ID"/>
          </a:p>
        </p:txBody>
      </p:sp>
    </p:spTree>
    <p:extLst>
      <p:ext uri="{BB962C8B-B14F-4D97-AF65-F5344CB8AC3E}">
        <p14:creationId xmlns:p14="http://schemas.microsoft.com/office/powerpoint/2010/main" val="2444257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A811B53-9722-47CB-B6B9-8BDE3E816B56}"/>
              </a:ext>
            </a:extLst>
          </p:cNvPr>
          <p:cNvSpPr>
            <a:spLocks noGrp="1"/>
          </p:cNvSpPr>
          <p:nvPr>
            <p:ph idx="1"/>
          </p:nvPr>
        </p:nvSpPr>
        <p:spPr>
          <a:xfrm>
            <a:off x="457200" y="1340768"/>
            <a:ext cx="8229600" cy="4983832"/>
          </a:xfrm>
        </p:spPr>
        <p:txBody>
          <a:bodyPr>
            <a:noAutofit/>
          </a:bodyPr>
          <a:lstStyle/>
          <a:p>
            <a:pPr marL="0" indent="0" algn="just">
              <a:buNone/>
            </a:pPr>
            <a:r>
              <a:rPr lang="en-US" sz="2800"/>
              <a:t>Dasar pemikiran dari berbagai definisi didasarkan pada kenyataan bahwa negara mempunyai tujuan yang </a:t>
            </a:r>
            <a:r>
              <a:rPr lang="en-US" sz="2800"/>
              <a:t>harus </a:t>
            </a:r>
            <a:r>
              <a:rPr lang="en-US" sz="2800" smtClean="0"/>
              <a:t>dicapai </a:t>
            </a:r>
            <a:r>
              <a:rPr lang="en-US" sz="2800"/>
              <a:t>dan upaya untuk mencapai tujuan dilakukan dengan menggunakan hukum sebagai alat untuk pemberlakuan dan atau penidakberlakuan hukum. Pemahaman politik hukum mencakup sebagai kebijakan resmi negara (</a:t>
            </a:r>
            <a:r>
              <a:rPr lang="en-US" sz="2800" i="1"/>
              <a:t>legal policy</a:t>
            </a:r>
            <a:r>
              <a:rPr lang="en-US" sz="2800"/>
              <a:t>) tentang hukum yang akan diberlakukan atau tidak berlakukan dan digunakan untuk mencari kebenaran dan memberi arti hukum</a:t>
            </a:r>
            <a:r>
              <a:rPr lang="en-US" sz="2800" smtClean="0">
                <a:solidFill>
                  <a:srgbClr val="000000"/>
                </a:solidFill>
                <a:latin typeface="Times New Roman" panose="02020603050405020304" pitchFamily="18" charset="0"/>
                <a:cs typeface="Times New Roman" panose="02020603050405020304" pitchFamily="18" charset="0"/>
              </a:rPr>
              <a:t>.</a:t>
            </a:r>
            <a:endParaRPr lang="en-ID" sz="2800" b="0" i="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en-US" sz="28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6286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328592"/>
          </a:xfrm>
        </p:spPr>
        <p:txBody>
          <a:bodyPr>
            <a:normAutofit/>
          </a:bodyPr>
          <a:lstStyle/>
          <a:p>
            <a:pPr marL="0" indent="0" algn="just">
              <a:buNone/>
            </a:pPr>
            <a:r>
              <a:rPr lang="en-US" sz="4300"/>
              <a:t>Semua peraturan yang bertujuan untuk kesejahteraan merupakan resultante (produk kesepakatan politik) sesuai dengan situasi ekonomi dan sosial pada </a:t>
            </a:r>
            <a:r>
              <a:rPr lang="en-US" sz="4300"/>
              <a:t>saat </a:t>
            </a:r>
            <a:r>
              <a:rPr lang="en-US" sz="4300" smtClean="0"/>
              <a:t>dibuat.</a:t>
            </a:r>
            <a:endParaRPr lang="en-ID" sz="4300" b="0">
              <a:solidFill>
                <a:srgbClr val="000000"/>
              </a:solidFill>
              <a:effectLst/>
              <a:latin typeface="Times New Roman" panose="02020603050405020304" pitchFamily="18" charset="0"/>
              <a:cs typeface="Times New Roman" panose="02020603050405020304" pitchFamily="18" charset="0"/>
            </a:endParaRPr>
          </a:p>
          <a:p>
            <a:pPr>
              <a:buNone/>
            </a:pPr>
            <a:endParaRPr lang="id-ID"/>
          </a:p>
        </p:txBody>
      </p:sp>
    </p:spTree>
    <p:extLst>
      <p:ext uri="{BB962C8B-B14F-4D97-AF65-F5344CB8AC3E}">
        <p14:creationId xmlns:p14="http://schemas.microsoft.com/office/powerpoint/2010/main" val="4794386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1552</TotalTime>
  <Words>382</Words>
  <Application>Microsoft Office PowerPoint</Application>
  <PresentationFormat>On-screen Show (4:3)</PresentationFormat>
  <Paragraphs>20</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Politik Hukum Tujuan Politik Hukum  Disusun Oleh :  Dr. Taufik Siregar, SH, M.Hum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Hukum Rumah Sakit  D I S U S U N  Dr. Rizkan Zulyadi Amri, SH, MH</dc:title>
  <dc:creator>User</dc:creator>
  <cp:lastModifiedBy>PASCASARJANA UMA</cp:lastModifiedBy>
  <cp:revision>210</cp:revision>
  <dcterms:created xsi:type="dcterms:W3CDTF">2019-03-01T15:14:38Z</dcterms:created>
  <dcterms:modified xsi:type="dcterms:W3CDTF">2023-10-13T05:22:40Z</dcterms:modified>
</cp:coreProperties>
</file>